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5" r:id="rId2"/>
    <p:sldId id="256" r:id="rId3"/>
    <p:sldId id="261" r:id="rId4"/>
    <p:sldId id="257" r:id="rId5"/>
    <p:sldId id="262" r:id="rId6"/>
    <p:sldId id="258" r:id="rId7"/>
    <p:sldId id="259" r:id="rId8"/>
    <p:sldId id="260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2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Сводный отчет об успеваемости во 2-4 классах за 3 четверть 2017-2018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уч.гг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0"/>
                <c:pt idx="0">
                  <c:v>2а</c:v>
                </c:pt>
                <c:pt idx="1">
                  <c:v>2 б</c:v>
                </c:pt>
                <c:pt idx="2">
                  <c:v>2 в</c:v>
                </c:pt>
                <c:pt idx="3">
                  <c:v>2 г</c:v>
                </c:pt>
                <c:pt idx="4">
                  <c:v>3 а</c:v>
                </c:pt>
                <c:pt idx="5">
                  <c:v>3 б</c:v>
                </c:pt>
                <c:pt idx="6">
                  <c:v>3 в</c:v>
                </c:pt>
                <c:pt idx="7">
                  <c:v>4 а</c:v>
                </c:pt>
                <c:pt idx="8">
                  <c:v>4 б</c:v>
                </c:pt>
                <c:pt idx="9">
                  <c:v>4 в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4</c:v>
                </c:pt>
                <c:pt idx="1">
                  <c:v>5</c:v>
                </c:pt>
                <c:pt idx="2">
                  <c:v>3</c:v>
                </c:pt>
                <c:pt idx="3">
                  <c:v>0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7">
                  <c:v>2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ударники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0"/>
                <c:pt idx="0">
                  <c:v>2а</c:v>
                </c:pt>
                <c:pt idx="1">
                  <c:v>2 б</c:v>
                </c:pt>
                <c:pt idx="2">
                  <c:v>2 в</c:v>
                </c:pt>
                <c:pt idx="3">
                  <c:v>2 г</c:v>
                </c:pt>
                <c:pt idx="4">
                  <c:v>3 а</c:v>
                </c:pt>
                <c:pt idx="5">
                  <c:v>3 б</c:v>
                </c:pt>
                <c:pt idx="6">
                  <c:v>3 в</c:v>
                </c:pt>
                <c:pt idx="7">
                  <c:v>4 а</c:v>
                </c:pt>
                <c:pt idx="8">
                  <c:v>4 б</c:v>
                </c:pt>
                <c:pt idx="9">
                  <c:v>4 в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13</c:v>
                </c:pt>
                <c:pt idx="1">
                  <c:v>13</c:v>
                </c:pt>
                <c:pt idx="2">
                  <c:v>15</c:v>
                </c:pt>
                <c:pt idx="3">
                  <c:v>12</c:v>
                </c:pt>
                <c:pt idx="4">
                  <c:v>16</c:v>
                </c:pt>
                <c:pt idx="5">
                  <c:v>15</c:v>
                </c:pt>
                <c:pt idx="6">
                  <c:v>11</c:v>
                </c:pt>
                <c:pt idx="7">
                  <c:v>12</c:v>
                </c:pt>
                <c:pt idx="8">
                  <c:v>7</c:v>
                </c:pt>
                <c:pt idx="9">
                  <c:v>13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троечники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0"/>
                <c:pt idx="0">
                  <c:v>2а</c:v>
                </c:pt>
                <c:pt idx="1">
                  <c:v>2 б</c:v>
                </c:pt>
                <c:pt idx="2">
                  <c:v>2 в</c:v>
                </c:pt>
                <c:pt idx="3">
                  <c:v>2 г</c:v>
                </c:pt>
                <c:pt idx="4">
                  <c:v>3 а</c:v>
                </c:pt>
                <c:pt idx="5">
                  <c:v>3 б</c:v>
                </c:pt>
                <c:pt idx="6">
                  <c:v>3 в</c:v>
                </c:pt>
                <c:pt idx="7">
                  <c:v>4 а</c:v>
                </c:pt>
                <c:pt idx="8">
                  <c:v>4 б</c:v>
                </c:pt>
                <c:pt idx="9">
                  <c:v>4 в</c:v>
                </c:pt>
              </c:strCache>
            </c:strRef>
          </c:cat>
          <c:val>
            <c:numRef>
              <c:f>Лист1!$D$2:$D$12</c:f>
              <c:numCache>
                <c:formatCode>General</c:formatCode>
                <c:ptCount val="11"/>
                <c:pt idx="0">
                  <c:v>7</c:v>
                </c:pt>
                <c:pt idx="1">
                  <c:v>8</c:v>
                </c:pt>
                <c:pt idx="2">
                  <c:v>9</c:v>
                </c:pt>
                <c:pt idx="3">
                  <c:v>12</c:v>
                </c:pt>
                <c:pt idx="4">
                  <c:v>7</c:v>
                </c:pt>
                <c:pt idx="5">
                  <c:v>8</c:v>
                </c:pt>
                <c:pt idx="6">
                  <c:v>12</c:v>
                </c:pt>
                <c:pt idx="7">
                  <c:v>9</c:v>
                </c:pt>
                <c:pt idx="8">
                  <c:v>14</c:v>
                </c:pt>
                <c:pt idx="9">
                  <c:v>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двоечники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0"/>
                <c:pt idx="0">
                  <c:v>2а</c:v>
                </c:pt>
                <c:pt idx="1">
                  <c:v>2 б</c:v>
                </c:pt>
                <c:pt idx="2">
                  <c:v>2 в</c:v>
                </c:pt>
                <c:pt idx="3">
                  <c:v>2 г</c:v>
                </c:pt>
                <c:pt idx="4">
                  <c:v>3 а</c:v>
                </c:pt>
                <c:pt idx="5">
                  <c:v>3 б</c:v>
                </c:pt>
                <c:pt idx="6">
                  <c:v>3 в</c:v>
                </c:pt>
                <c:pt idx="7">
                  <c:v>4 а</c:v>
                </c:pt>
                <c:pt idx="8">
                  <c:v>4 б</c:v>
                </c:pt>
                <c:pt idx="9">
                  <c:v>4 в</c:v>
                </c:pt>
              </c:strCache>
            </c:strRef>
          </c:cat>
          <c:val>
            <c:numRef>
              <c:f>Лист1!$E$2:$E$12</c:f>
              <c:numCache>
                <c:formatCode>General</c:formatCode>
                <c:ptCount val="11"/>
                <c:pt idx="3">
                  <c:v>1</c:v>
                </c:pt>
              </c:numCache>
            </c:numRef>
          </c:val>
        </c:ser>
        <c:dLbls>
          <c:showVal val="1"/>
        </c:dLbls>
        <c:gapWidth val="219"/>
        <c:overlap val="-27"/>
        <c:axId val="53503104"/>
        <c:axId val="53504640"/>
      </c:barChart>
      <c:catAx>
        <c:axId val="53503104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3504640"/>
        <c:crosses val="autoZero"/>
        <c:auto val="1"/>
        <c:lblAlgn val="ctr"/>
        <c:lblOffset val="100"/>
      </c:catAx>
      <c:valAx>
        <c:axId val="5350464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3503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Сводный</a:t>
            </a:r>
            <a:r>
              <a:rPr lang="ru-RU" baseline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отчет успеваемости в 5-9 классах за 3 четверть 2017-2018 </a:t>
            </a:r>
            <a:r>
              <a:rPr lang="ru-RU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уч.гг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5 а</c:v>
                </c:pt>
                <c:pt idx="1">
                  <c:v>5 б</c:v>
                </c:pt>
                <c:pt idx="2">
                  <c:v>5 в</c:v>
                </c:pt>
                <c:pt idx="3">
                  <c:v>6 а</c:v>
                </c:pt>
                <c:pt idx="4">
                  <c:v>6 б</c:v>
                </c:pt>
                <c:pt idx="5">
                  <c:v>7 а</c:v>
                </c:pt>
                <c:pt idx="6">
                  <c:v>7 б</c:v>
                </c:pt>
                <c:pt idx="7">
                  <c:v>7 в</c:v>
                </c:pt>
                <c:pt idx="8">
                  <c:v>8 а</c:v>
                </c:pt>
                <c:pt idx="9">
                  <c:v>8б</c:v>
                </c:pt>
                <c:pt idx="10">
                  <c:v>8 в</c:v>
                </c:pt>
                <c:pt idx="11">
                  <c:v>9 а</c:v>
                </c:pt>
                <c:pt idx="12">
                  <c:v>9 б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ударники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5 а</c:v>
                </c:pt>
                <c:pt idx="1">
                  <c:v>5 б</c:v>
                </c:pt>
                <c:pt idx="2">
                  <c:v>5 в</c:v>
                </c:pt>
                <c:pt idx="3">
                  <c:v>6 а</c:v>
                </c:pt>
                <c:pt idx="4">
                  <c:v>6 б</c:v>
                </c:pt>
                <c:pt idx="5">
                  <c:v>7 а</c:v>
                </c:pt>
                <c:pt idx="6">
                  <c:v>7 б</c:v>
                </c:pt>
                <c:pt idx="7">
                  <c:v>7 в</c:v>
                </c:pt>
                <c:pt idx="8">
                  <c:v>8 а</c:v>
                </c:pt>
                <c:pt idx="9">
                  <c:v>8б</c:v>
                </c:pt>
                <c:pt idx="10">
                  <c:v>8 в</c:v>
                </c:pt>
                <c:pt idx="11">
                  <c:v>9 а</c:v>
                </c:pt>
                <c:pt idx="12">
                  <c:v>9 б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13</c:v>
                </c:pt>
                <c:pt idx="1">
                  <c:v>10</c:v>
                </c:pt>
                <c:pt idx="2">
                  <c:v>7</c:v>
                </c:pt>
                <c:pt idx="3">
                  <c:v>11</c:v>
                </c:pt>
                <c:pt idx="4">
                  <c:v>8</c:v>
                </c:pt>
                <c:pt idx="5">
                  <c:v>8</c:v>
                </c:pt>
                <c:pt idx="6">
                  <c:v>9</c:v>
                </c:pt>
                <c:pt idx="7">
                  <c:v>5</c:v>
                </c:pt>
                <c:pt idx="8">
                  <c:v>6</c:v>
                </c:pt>
                <c:pt idx="9">
                  <c:v>6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троечники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5 а</c:v>
                </c:pt>
                <c:pt idx="1">
                  <c:v>5 б</c:v>
                </c:pt>
                <c:pt idx="2">
                  <c:v>5 в</c:v>
                </c:pt>
                <c:pt idx="3">
                  <c:v>6 а</c:v>
                </c:pt>
                <c:pt idx="4">
                  <c:v>6 б</c:v>
                </c:pt>
                <c:pt idx="5">
                  <c:v>7 а</c:v>
                </c:pt>
                <c:pt idx="6">
                  <c:v>7 б</c:v>
                </c:pt>
                <c:pt idx="7">
                  <c:v>7 в</c:v>
                </c:pt>
                <c:pt idx="8">
                  <c:v>8 а</c:v>
                </c:pt>
                <c:pt idx="9">
                  <c:v>8б</c:v>
                </c:pt>
                <c:pt idx="10">
                  <c:v>8 в</c:v>
                </c:pt>
                <c:pt idx="11">
                  <c:v>9 а</c:v>
                </c:pt>
                <c:pt idx="12">
                  <c:v>9 б</c:v>
                </c:pt>
              </c:strCache>
            </c:strRef>
          </c:cat>
          <c:val>
            <c:numRef>
              <c:f>Лист1!$D$2:$D$14</c:f>
              <c:numCache>
                <c:formatCode>General</c:formatCode>
                <c:ptCount val="13"/>
                <c:pt idx="0">
                  <c:v>11</c:v>
                </c:pt>
                <c:pt idx="1">
                  <c:v>12</c:v>
                </c:pt>
                <c:pt idx="2">
                  <c:v>12</c:v>
                </c:pt>
                <c:pt idx="3">
                  <c:v>9</c:v>
                </c:pt>
                <c:pt idx="4">
                  <c:v>17</c:v>
                </c:pt>
                <c:pt idx="5">
                  <c:v>16</c:v>
                </c:pt>
                <c:pt idx="6">
                  <c:v>14</c:v>
                </c:pt>
                <c:pt idx="7">
                  <c:v>14</c:v>
                </c:pt>
                <c:pt idx="8">
                  <c:v>11</c:v>
                </c:pt>
                <c:pt idx="9">
                  <c:v>13</c:v>
                </c:pt>
                <c:pt idx="10">
                  <c:v>13</c:v>
                </c:pt>
                <c:pt idx="11">
                  <c:v>18</c:v>
                </c:pt>
                <c:pt idx="12">
                  <c:v>11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двоечники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5 а</c:v>
                </c:pt>
                <c:pt idx="1">
                  <c:v>5 б</c:v>
                </c:pt>
                <c:pt idx="2">
                  <c:v>5 в</c:v>
                </c:pt>
                <c:pt idx="3">
                  <c:v>6 а</c:v>
                </c:pt>
                <c:pt idx="4">
                  <c:v>6 б</c:v>
                </c:pt>
                <c:pt idx="5">
                  <c:v>7 а</c:v>
                </c:pt>
                <c:pt idx="6">
                  <c:v>7 б</c:v>
                </c:pt>
                <c:pt idx="7">
                  <c:v>7 в</c:v>
                </c:pt>
                <c:pt idx="8">
                  <c:v>8 а</c:v>
                </c:pt>
                <c:pt idx="9">
                  <c:v>8б</c:v>
                </c:pt>
                <c:pt idx="10">
                  <c:v>8 в</c:v>
                </c:pt>
                <c:pt idx="11">
                  <c:v>9 а</c:v>
                </c:pt>
                <c:pt idx="12">
                  <c:v>9 б</c:v>
                </c:pt>
              </c:strCache>
            </c:strRef>
          </c:cat>
          <c:val>
            <c:numRef>
              <c:f>Лист1!$E$2:$E$14</c:f>
              <c:numCache>
                <c:formatCode>General</c:formatCode>
                <c:ptCount val="13"/>
                <c:pt idx="2">
                  <c:v>2</c:v>
                </c:pt>
                <c:pt idx="3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7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не аттестовано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5 а</c:v>
                </c:pt>
                <c:pt idx="1">
                  <c:v>5 б</c:v>
                </c:pt>
                <c:pt idx="2">
                  <c:v>5 в</c:v>
                </c:pt>
                <c:pt idx="3">
                  <c:v>6 а</c:v>
                </c:pt>
                <c:pt idx="4">
                  <c:v>6 б</c:v>
                </c:pt>
                <c:pt idx="5">
                  <c:v>7 а</c:v>
                </c:pt>
                <c:pt idx="6">
                  <c:v>7 б</c:v>
                </c:pt>
                <c:pt idx="7">
                  <c:v>7 в</c:v>
                </c:pt>
                <c:pt idx="8">
                  <c:v>8 а</c:v>
                </c:pt>
                <c:pt idx="9">
                  <c:v>8б</c:v>
                </c:pt>
                <c:pt idx="10">
                  <c:v>8 в</c:v>
                </c:pt>
                <c:pt idx="11">
                  <c:v>9 а</c:v>
                </c:pt>
                <c:pt idx="12">
                  <c:v>9 б</c:v>
                </c:pt>
              </c:strCache>
            </c:strRef>
          </c:cat>
          <c:val>
            <c:numRef>
              <c:f>Лист1!$F$2:$F$14</c:f>
              <c:numCache>
                <c:formatCode>General</c:formatCode>
                <c:ptCount val="13"/>
                <c:pt idx="6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5</c:v>
                </c:pt>
              </c:numCache>
            </c:numRef>
          </c:val>
        </c:ser>
        <c:dLbls>
          <c:showVal val="1"/>
        </c:dLbls>
        <c:gapWidth val="219"/>
        <c:overlap val="-27"/>
        <c:axId val="66985984"/>
        <c:axId val="66987520"/>
      </c:barChart>
      <c:catAx>
        <c:axId val="669859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987520"/>
        <c:crosses val="autoZero"/>
        <c:auto val="1"/>
        <c:lblAlgn val="ctr"/>
        <c:lblOffset val="100"/>
      </c:catAx>
      <c:valAx>
        <c:axId val="6698752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985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5383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607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194671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6523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563335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5669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2583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9895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0027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7558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8160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850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3993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444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666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9520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F5BE4-214B-4179-A124-75D8F80A1C0F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90A6982-DBA7-4E2F-AB35-1D4BA9C89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989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3306445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3 ЧЕТВЕРТИ 2017-2018 УЧЕБНОГО ГОДА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665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037" y="624110"/>
            <a:ext cx="11245754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Решение по итогам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успеваемости за </a:t>
            </a:r>
            <a:r>
              <a:rPr lang="ru-RU" b="1" dirty="0" smtClean="0">
                <a:solidFill>
                  <a:schemeClr val="tx1"/>
                </a:solidFill>
              </a:rPr>
              <a:t>3 </a:t>
            </a:r>
            <a:r>
              <a:rPr lang="ru-RU" b="1" dirty="0">
                <a:solidFill>
                  <a:schemeClr val="tx1"/>
                </a:solidFill>
              </a:rPr>
              <a:t>четверть: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037" y="2133600"/>
            <a:ext cx="11341288" cy="377762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Заместителям директора по учебной работе: усилить контроль </a:t>
            </a:r>
            <a:r>
              <a:rPr lang="ru-RU" dirty="0" smtClean="0"/>
              <a:t> во</a:t>
            </a:r>
            <a:r>
              <a:rPr lang="ru-RU" dirty="0"/>
              <a:t> всех классах, взять под особый контроль работу со </a:t>
            </a:r>
            <a:r>
              <a:rPr lang="ru-RU" dirty="0" smtClean="0"/>
              <a:t> слабоуспевающими</a:t>
            </a:r>
            <a:r>
              <a:rPr lang="ru-RU" dirty="0"/>
              <a:t> и неуспевающими учащимися с целью </a:t>
            </a:r>
            <a:r>
              <a:rPr lang="ru-RU" dirty="0" smtClean="0"/>
              <a:t>сокращения</a:t>
            </a:r>
            <a:r>
              <a:rPr lang="ru-RU" dirty="0"/>
              <a:t> числа неуспевающих и предупреждения </a:t>
            </a:r>
            <a:r>
              <a:rPr lang="ru-RU" dirty="0" smtClean="0"/>
              <a:t>неуспевающих</a:t>
            </a:r>
            <a:r>
              <a:rPr lang="ru-RU" dirty="0"/>
              <a:t>; </a:t>
            </a:r>
          </a:p>
          <a:p>
            <a:r>
              <a:rPr lang="ru-RU" dirty="0" err="1" smtClean="0"/>
              <a:t>Учителямпредметникам</a:t>
            </a:r>
            <a:r>
              <a:rPr lang="ru-RU" dirty="0"/>
              <a:t>: необходимо активизировать работу </a:t>
            </a:r>
            <a:r>
              <a:rPr lang="ru-RU" dirty="0" smtClean="0"/>
              <a:t> над</a:t>
            </a:r>
            <a:r>
              <a:rPr lang="ru-RU" dirty="0"/>
              <a:t> повышением качества </a:t>
            </a:r>
            <a:r>
              <a:rPr lang="ru-RU" dirty="0" smtClean="0"/>
              <a:t>обучения </a:t>
            </a:r>
            <a:r>
              <a:rPr lang="ru-RU" dirty="0"/>
              <a:t> и  </a:t>
            </a:r>
            <a:r>
              <a:rPr lang="ru-RU" dirty="0" smtClean="0"/>
              <a:t>степени</a:t>
            </a:r>
            <a:r>
              <a:rPr lang="ru-RU" dirty="0"/>
              <a:t> </a:t>
            </a:r>
            <a:r>
              <a:rPr lang="ru-RU" dirty="0" err="1"/>
              <a:t>обученности</a:t>
            </a:r>
            <a:r>
              <a:rPr lang="ru-RU" dirty="0"/>
              <a:t> </a:t>
            </a:r>
            <a:r>
              <a:rPr lang="ru-RU" dirty="0" smtClean="0"/>
              <a:t>учащихся</a:t>
            </a:r>
            <a:r>
              <a:rPr lang="ru-RU" dirty="0"/>
              <a:t>, грамотно строить методическую работу по 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предупреждению</a:t>
            </a:r>
            <a:r>
              <a:rPr lang="ru-RU" dirty="0"/>
              <a:t> </a:t>
            </a:r>
            <a:r>
              <a:rPr lang="ru-RU" dirty="0" smtClean="0"/>
              <a:t>различных</a:t>
            </a:r>
            <a:r>
              <a:rPr lang="ru-RU" dirty="0"/>
              <a:t> ошибок учащихся с целью </a:t>
            </a:r>
            <a:r>
              <a:rPr lang="ru-RU" dirty="0" smtClean="0"/>
              <a:t>повышения</a:t>
            </a:r>
            <a:r>
              <a:rPr lang="ru-RU" dirty="0"/>
              <a:t> качества обучения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algn="just"/>
            <a:r>
              <a:rPr lang="ru-RU" dirty="0"/>
              <a:t>Классным руководителям по окончании каждой четверти  </a:t>
            </a:r>
            <a:r>
              <a:rPr lang="ru-RU" dirty="0" smtClean="0"/>
              <a:t> проводить</a:t>
            </a:r>
            <a:r>
              <a:rPr lang="ru-RU" dirty="0"/>
              <a:t> предварительный 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анализ</a:t>
            </a:r>
            <a:r>
              <a:rPr lang="ru-RU" dirty="0"/>
              <a:t> успеваемости учащихся, </a:t>
            </a:r>
            <a:r>
              <a:rPr lang="ru-RU" dirty="0" smtClean="0"/>
              <a:t>составлять</a:t>
            </a:r>
            <a:r>
              <a:rPr lang="ru-RU" dirty="0"/>
              <a:t> списки учащихся, претендующих на оценки «4» и 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«</a:t>
            </a:r>
            <a:r>
              <a:rPr lang="ru-RU" dirty="0"/>
              <a:t>5», а также списки неуспевающих учащихся по итогам </a:t>
            </a:r>
            <a:r>
              <a:rPr lang="ru-RU" dirty="0" smtClean="0"/>
              <a:t>текущей</a:t>
            </a:r>
            <a:r>
              <a:rPr lang="ru-RU" dirty="0"/>
              <a:t> четверти для предотвращения снижения качества </a:t>
            </a:r>
            <a:r>
              <a:rPr lang="ru-RU" dirty="0" smtClean="0"/>
              <a:t>обучения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3661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Личные дела учащихся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о ведении электр журнала 001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6942" y="1547447"/>
            <a:ext cx="4430640" cy="4656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IMG_20180404_13263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668086" y="1463040"/>
            <a:ext cx="4096752" cy="444087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2364404298"/>
              </p:ext>
            </p:extLst>
          </p:nvPr>
        </p:nvGraphicFramePr>
        <p:xfrm>
          <a:off x="1037229" y="218364"/>
          <a:ext cx="10426889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87674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4776" y="624110"/>
            <a:ext cx="10139836" cy="12808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Результативность работы 2-4 классы по итогам 3 четверти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0251445"/>
              </p:ext>
            </p:extLst>
          </p:nvPr>
        </p:nvGraphicFramePr>
        <p:xfrm>
          <a:off x="1419369" y="2388360"/>
          <a:ext cx="10426887" cy="41680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89555"/>
                <a:gridCol w="1366167"/>
                <a:gridCol w="1612945"/>
                <a:gridCol w="1489555"/>
                <a:gridCol w="1489555"/>
                <a:gridCol w="1489555"/>
                <a:gridCol w="1489555"/>
              </a:tblGrid>
              <a:tr h="813406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Классы 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Успеваемость в %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динамика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Качество в %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Динамика </a:t>
                      </a:r>
                      <a:endParaRPr lang="ru-RU" dirty="0"/>
                    </a:p>
                  </a:txBody>
                  <a:tcPr/>
                </a:tc>
              </a:tr>
              <a:tr h="8134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</a:t>
                      </a:r>
                      <a:r>
                        <a:rPr lang="ru-RU" dirty="0" err="1" smtClean="0"/>
                        <a:t>четв</a:t>
                      </a:r>
                      <a:r>
                        <a:rPr lang="ru-RU" dirty="0" smtClean="0"/>
                        <a:t>. 2016-17</a:t>
                      </a:r>
                    </a:p>
                    <a:p>
                      <a:r>
                        <a:rPr lang="ru-RU" dirty="0" err="1" smtClean="0"/>
                        <a:t>Уч.гг</a:t>
                      </a:r>
                      <a:r>
                        <a:rPr lang="ru-RU" dirty="0" smtClean="0"/>
                        <a:t>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</a:t>
                      </a:r>
                      <a:r>
                        <a:rPr lang="ru-RU" dirty="0" err="1" smtClean="0"/>
                        <a:t>четв</a:t>
                      </a:r>
                      <a:r>
                        <a:rPr lang="ru-RU" dirty="0" smtClean="0"/>
                        <a:t>.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2017-18 </a:t>
                      </a:r>
                    </a:p>
                    <a:p>
                      <a:r>
                        <a:rPr lang="ru-RU" dirty="0" smtClean="0"/>
                        <a:t>Уч. гг.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</a:t>
                      </a:r>
                      <a:r>
                        <a:rPr lang="ru-RU" dirty="0" err="1" smtClean="0"/>
                        <a:t>четв</a:t>
                      </a:r>
                      <a:r>
                        <a:rPr lang="ru-RU" dirty="0" smtClean="0"/>
                        <a:t>. 2016-17</a:t>
                      </a:r>
                    </a:p>
                    <a:p>
                      <a:r>
                        <a:rPr lang="ru-RU" dirty="0" err="1" smtClean="0"/>
                        <a:t>Уч.гг</a:t>
                      </a:r>
                      <a:r>
                        <a:rPr lang="ru-RU" dirty="0" smtClean="0"/>
                        <a:t>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</a:t>
                      </a:r>
                      <a:r>
                        <a:rPr lang="ru-RU" dirty="0" err="1" smtClean="0"/>
                        <a:t>четв</a:t>
                      </a:r>
                      <a:r>
                        <a:rPr lang="ru-RU" dirty="0" smtClean="0"/>
                        <a:t>.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2017-18 </a:t>
                      </a:r>
                    </a:p>
                    <a:p>
                      <a:r>
                        <a:rPr lang="ru-RU" dirty="0" smtClean="0"/>
                        <a:t>Уч. гг.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13406">
                <a:tc>
                  <a:txBody>
                    <a:bodyPr/>
                    <a:lstStyle/>
                    <a:p>
                      <a:r>
                        <a:rPr lang="ru-RU" dirty="0" smtClean="0"/>
                        <a:t>2 –</a:t>
                      </a:r>
                      <a:r>
                        <a:rPr lang="ru-RU" dirty="0" err="1" smtClean="0"/>
                        <a:t>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98,67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99,02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+0,35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70,67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63,73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6,94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13406">
                <a:tc>
                  <a:txBody>
                    <a:bodyPr/>
                    <a:lstStyle/>
                    <a:p>
                      <a:r>
                        <a:rPr lang="ru-RU" dirty="0" smtClean="0"/>
                        <a:t>3-и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98,53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+1,47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61,76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83,51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+21,75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13406">
                <a:tc>
                  <a:txBody>
                    <a:bodyPr/>
                    <a:lstStyle/>
                    <a:p>
                      <a:r>
                        <a:rPr lang="ru-RU" dirty="0" smtClean="0"/>
                        <a:t>4-ые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52,17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57,14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+4,97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5011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3234842502"/>
              </p:ext>
            </p:extLst>
          </p:nvPr>
        </p:nvGraphicFramePr>
        <p:xfrm>
          <a:off x="914400" y="532264"/>
          <a:ext cx="10754436" cy="5882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7666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788" y="624110"/>
            <a:ext cx="9907824" cy="128089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Результативность работы 5-9 классы по итогам 3 четверти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72767909"/>
              </p:ext>
            </p:extLst>
          </p:nvPr>
        </p:nvGraphicFramePr>
        <p:xfrm>
          <a:off x="1023580" y="1760561"/>
          <a:ext cx="10590664" cy="46729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2952"/>
                <a:gridCol w="1512952"/>
                <a:gridCol w="1512952"/>
                <a:gridCol w="1512952"/>
                <a:gridCol w="1512952"/>
                <a:gridCol w="1512952"/>
                <a:gridCol w="1512952"/>
              </a:tblGrid>
              <a:tr h="906211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Классы 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Успеваемость в %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динамика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Качество в %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Динамика </a:t>
                      </a:r>
                      <a:endParaRPr lang="ru-RU" dirty="0"/>
                    </a:p>
                  </a:txBody>
                  <a:tcPr/>
                </a:tc>
              </a:tr>
              <a:tr h="90621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</a:t>
                      </a:r>
                      <a:r>
                        <a:rPr lang="ru-RU" dirty="0" err="1" smtClean="0"/>
                        <a:t>четв</a:t>
                      </a:r>
                      <a:r>
                        <a:rPr lang="ru-RU" dirty="0" smtClean="0"/>
                        <a:t>. 2016-17</a:t>
                      </a:r>
                    </a:p>
                    <a:p>
                      <a:r>
                        <a:rPr lang="ru-RU" dirty="0" err="1" smtClean="0"/>
                        <a:t>Уч.гг</a:t>
                      </a:r>
                      <a:r>
                        <a:rPr lang="ru-RU" dirty="0" smtClean="0"/>
                        <a:t>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</a:t>
                      </a:r>
                      <a:r>
                        <a:rPr lang="ru-RU" dirty="0" err="1" smtClean="0"/>
                        <a:t>четв</a:t>
                      </a:r>
                      <a:r>
                        <a:rPr lang="ru-RU" dirty="0" smtClean="0"/>
                        <a:t>.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2017-18 </a:t>
                      </a:r>
                    </a:p>
                    <a:p>
                      <a:r>
                        <a:rPr lang="ru-RU" dirty="0" smtClean="0"/>
                        <a:t>Уч. гг.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</a:t>
                      </a:r>
                      <a:r>
                        <a:rPr lang="ru-RU" dirty="0" err="1" smtClean="0"/>
                        <a:t>четв</a:t>
                      </a:r>
                      <a:r>
                        <a:rPr lang="ru-RU" dirty="0" smtClean="0"/>
                        <a:t>. 2016-17</a:t>
                      </a:r>
                    </a:p>
                    <a:p>
                      <a:r>
                        <a:rPr lang="ru-RU" dirty="0" err="1" smtClean="0"/>
                        <a:t>Уч.гг</a:t>
                      </a:r>
                      <a:r>
                        <a:rPr lang="ru-RU" dirty="0" smtClean="0"/>
                        <a:t>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</a:t>
                      </a:r>
                      <a:r>
                        <a:rPr lang="ru-RU" dirty="0" err="1" smtClean="0"/>
                        <a:t>четв</a:t>
                      </a:r>
                      <a:r>
                        <a:rPr lang="ru-RU" dirty="0" smtClean="0"/>
                        <a:t>.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2017-18 </a:t>
                      </a:r>
                    </a:p>
                    <a:p>
                      <a:r>
                        <a:rPr lang="ru-RU" dirty="0" smtClean="0"/>
                        <a:t>Уч. гг.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26804">
                <a:tc>
                  <a:txBody>
                    <a:bodyPr/>
                    <a:lstStyle/>
                    <a:p>
                      <a:r>
                        <a:rPr lang="ru-RU" dirty="0" smtClean="0"/>
                        <a:t>5 –</a:t>
                      </a:r>
                      <a:r>
                        <a:rPr lang="ru-RU" dirty="0" err="1" smtClean="0"/>
                        <a:t>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97,1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-2,9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46,38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3,62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77672">
                <a:tc>
                  <a:txBody>
                    <a:bodyPr/>
                    <a:lstStyle/>
                    <a:p>
                      <a:r>
                        <a:rPr lang="ru-RU" dirty="0" smtClean="0"/>
                        <a:t>6 –</a:t>
                      </a:r>
                      <a:r>
                        <a:rPr lang="ru-RU" dirty="0" err="1" smtClean="0"/>
                        <a:t>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98,65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96,15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2,5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47,3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46,15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- 1,15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23080">
                <a:tc>
                  <a:txBody>
                    <a:bodyPr/>
                    <a:lstStyle/>
                    <a:p>
                      <a:r>
                        <a:rPr lang="ru-RU" dirty="0" smtClean="0"/>
                        <a:t>7- </a:t>
                      </a:r>
                      <a:r>
                        <a:rPr lang="ru-RU" dirty="0" err="1" smtClean="0"/>
                        <a:t>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93,15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-  6,85</a:t>
                      </a:r>
                      <a:endParaRPr lang="ru-RU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44,44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32,88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- 11,58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18615">
                <a:tc>
                  <a:txBody>
                    <a:bodyPr/>
                    <a:lstStyle/>
                    <a:p>
                      <a:r>
                        <a:rPr lang="ru-RU" dirty="0" smtClean="0"/>
                        <a:t>8 –</a:t>
                      </a:r>
                      <a:r>
                        <a:rPr lang="ru-RU" dirty="0" err="1" smtClean="0"/>
                        <a:t>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81,48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89,23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+7,75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14,81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32,31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+17,5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06211">
                <a:tc>
                  <a:txBody>
                    <a:bodyPr/>
                    <a:lstStyle/>
                    <a:p>
                      <a:r>
                        <a:rPr lang="ru-RU" dirty="0" smtClean="0"/>
                        <a:t>9- </a:t>
                      </a:r>
                      <a:r>
                        <a:rPr lang="ru-RU" dirty="0" err="1" smtClean="0"/>
                        <a:t>ые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81,13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14,87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26,42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+ 0,42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746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214652" y="624110"/>
            <a:ext cx="10289960" cy="128089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Отличники 2-4 классов по итогам 3 четверти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2 а</a:t>
            </a:r>
            <a:r>
              <a:rPr lang="ru-RU" dirty="0" smtClean="0"/>
              <a:t>:</a:t>
            </a:r>
            <a:r>
              <a:rPr lang="ru-RU" dirty="0"/>
              <a:t>Абдулхаева Диана </a:t>
            </a:r>
            <a:br>
              <a:rPr lang="ru-RU" dirty="0"/>
            </a:br>
            <a:r>
              <a:rPr lang="ru-RU" dirty="0"/>
              <a:t>Коновалова Кира </a:t>
            </a:r>
            <a:br>
              <a:rPr lang="ru-RU" dirty="0"/>
            </a:br>
            <a:r>
              <a:rPr lang="ru-RU" dirty="0"/>
              <a:t>Петров Фёдор </a:t>
            </a:r>
            <a:br>
              <a:rPr lang="ru-RU" dirty="0"/>
            </a:br>
            <a:r>
              <a:rPr lang="ru-RU" dirty="0"/>
              <a:t>Ардашев Глеб </a:t>
            </a:r>
            <a:endParaRPr lang="ru-RU" dirty="0" smtClean="0"/>
          </a:p>
          <a:p>
            <a:r>
              <a:rPr lang="ru-RU" dirty="0" smtClean="0"/>
              <a:t>2 б:</a:t>
            </a:r>
            <a:r>
              <a:rPr lang="ru-RU" dirty="0"/>
              <a:t>Вяткина </a:t>
            </a:r>
            <a:r>
              <a:rPr lang="ru-RU" dirty="0" err="1"/>
              <a:t>Камиля</a:t>
            </a:r>
            <a:r>
              <a:rPr lang="ru-RU" dirty="0"/>
              <a:t>  </a:t>
            </a:r>
            <a:br>
              <a:rPr lang="ru-RU" dirty="0"/>
            </a:br>
            <a:r>
              <a:rPr lang="ru-RU" dirty="0" err="1"/>
              <a:t>Гильмутдинова</a:t>
            </a:r>
            <a:r>
              <a:rPr lang="ru-RU" dirty="0"/>
              <a:t> Жасмина  </a:t>
            </a:r>
            <a:br>
              <a:rPr lang="ru-RU" dirty="0"/>
            </a:br>
            <a:r>
              <a:rPr lang="ru-RU" dirty="0"/>
              <a:t>Васильева Екатерина </a:t>
            </a:r>
            <a:br>
              <a:rPr lang="ru-RU" dirty="0"/>
            </a:br>
            <a:r>
              <a:rPr lang="ru-RU" dirty="0" err="1"/>
              <a:t>Габдрахманова</a:t>
            </a:r>
            <a:r>
              <a:rPr lang="ru-RU" dirty="0"/>
              <a:t> </a:t>
            </a:r>
            <a:r>
              <a:rPr lang="ru-RU" dirty="0" err="1"/>
              <a:t>Самира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 err="1"/>
              <a:t>Фаезов</a:t>
            </a:r>
            <a:r>
              <a:rPr lang="ru-RU" dirty="0"/>
              <a:t> Карим </a:t>
            </a:r>
            <a:endParaRPr lang="ru-RU" dirty="0" smtClean="0"/>
          </a:p>
          <a:p>
            <a:r>
              <a:rPr lang="ru-RU" dirty="0" smtClean="0"/>
              <a:t>2в:</a:t>
            </a:r>
            <a:r>
              <a:rPr lang="ru-RU" dirty="0"/>
              <a:t>Сорокин Максим  </a:t>
            </a:r>
            <a:br>
              <a:rPr lang="ru-RU" dirty="0"/>
            </a:br>
            <a:r>
              <a:rPr lang="ru-RU" dirty="0" err="1"/>
              <a:t>Вагапова</a:t>
            </a:r>
            <a:r>
              <a:rPr lang="ru-RU" dirty="0"/>
              <a:t> </a:t>
            </a:r>
            <a:r>
              <a:rPr lang="ru-RU" dirty="0" err="1"/>
              <a:t>Исламия</a:t>
            </a:r>
            <a:r>
              <a:rPr lang="ru-RU" dirty="0"/>
              <a:t>  </a:t>
            </a:r>
            <a:br>
              <a:rPr lang="ru-RU" dirty="0"/>
            </a:br>
            <a:r>
              <a:rPr lang="ru-RU" dirty="0" err="1"/>
              <a:t>Валиуллина</a:t>
            </a:r>
            <a:r>
              <a:rPr lang="ru-RU" dirty="0"/>
              <a:t> Камилла </a:t>
            </a:r>
            <a:endParaRPr lang="ru-RU" dirty="0" smtClean="0"/>
          </a:p>
          <a:p>
            <a:r>
              <a:rPr lang="ru-RU" dirty="0" smtClean="0"/>
              <a:t>3 а: </a:t>
            </a:r>
            <a:r>
              <a:rPr lang="ru-RU" dirty="0" err="1"/>
              <a:t>Загидуллина</a:t>
            </a:r>
            <a:r>
              <a:rPr lang="ru-RU" dirty="0"/>
              <a:t> Диана  </a:t>
            </a:r>
            <a:br>
              <a:rPr lang="ru-RU" dirty="0"/>
            </a:br>
            <a:r>
              <a:rPr lang="ru-RU" dirty="0"/>
              <a:t>Лобачёва Ирина </a:t>
            </a:r>
            <a:endParaRPr lang="ru-RU" dirty="0" smtClean="0"/>
          </a:p>
          <a:p>
            <a:r>
              <a:rPr lang="ru-RU" dirty="0" smtClean="0"/>
              <a:t>3 б:</a:t>
            </a:r>
            <a:r>
              <a:rPr lang="ru-RU" dirty="0"/>
              <a:t>Найдёнов </a:t>
            </a:r>
            <a:r>
              <a:rPr lang="ru-RU" dirty="0" smtClean="0"/>
              <a:t>Евгений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3 в:</a:t>
            </a:r>
            <a:r>
              <a:rPr lang="ru-RU" dirty="0"/>
              <a:t>Хуснутдинов Амир </a:t>
            </a:r>
            <a:endParaRPr lang="ru-RU" dirty="0" smtClean="0"/>
          </a:p>
          <a:p>
            <a:r>
              <a:rPr lang="ru-RU" dirty="0" err="1" smtClean="0"/>
              <a:t>Хуснуллина</a:t>
            </a:r>
            <a:r>
              <a:rPr lang="ru-RU" dirty="0" smtClean="0"/>
              <a:t> Камилла </a:t>
            </a:r>
          </a:p>
          <a:p>
            <a:r>
              <a:rPr lang="ru-RU" dirty="0" smtClean="0"/>
              <a:t>4 а:</a:t>
            </a:r>
            <a:r>
              <a:rPr lang="ru-RU" dirty="0"/>
              <a:t>Низамов Амир </a:t>
            </a:r>
            <a:r>
              <a:rPr lang="ru-RU" dirty="0" err="1" smtClean="0"/>
              <a:t>Эльмирович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Башарова </a:t>
            </a:r>
            <a:r>
              <a:rPr lang="ru-RU" dirty="0"/>
              <a:t>Кристина </a:t>
            </a:r>
            <a:endParaRPr lang="ru-RU" dirty="0" smtClean="0"/>
          </a:p>
          <a:p>
            <a:r>
              <a:rPr lang="ru-RU" dirty="0" smtClean="0"/>
              <a:t>4 б: </a:t>
            </a:r>
            <a:r>
              <a:rPr lang="ru-RU" dirty="0" err="1"/>
              <a:t>Салимзянова</a:t>
            </a:r>
            <a:r>
              <a:rPr lang="ru-RU" dirty="0"/>
              <a:t> Камилла  </a:t>
            </a:r>
            <a:br>
              <a:rPr lang="ru-RU" dirty="0"/>
            </a:br>
            <a:r>
              <a:rPr lang="ru-RU" dirty="0"/>
              <a:t>Антонова </a:t>
            </a:r>
            <a:r>
              <a:rPr lang="ru-RU" dirty="0" err="1"/>
              <a:t>Айгуль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 err="1" smtClean="0"/>
              <a:t>Раянов</a:t>
            </a:r>
            <a:r>
              <a:rPr lang="ru-RU" dirty="0" smtClean="0"/>
              <a:t> </a:t>
            </a:r>
            <a:r>
              <a:rPr lang="ru-RU" dirty="0"/>
              <a:t>Айдар </a:t>
            </a:r>
            <a:endParaRPr lang="ru-RU" dirty="0" smtClean="0"/>
          </a:p>
          <a:p>
            <a:r>
              <a:rPr lang="ru-RU" dirty="0" smtClean="0"/>
              <a:t>4 в: </a:t>
            </a:r>
            <a:r>
              <a:rPr lang="ru-RU" dirty="0"/>
              <a:t>Лобачев Евгений Александрович</a:t>
            </a:r>
            <a:br>
              <a:rPr lang="ru-RU" dirty="0"/>
            </a:br>
            <a:r>
              <a:rPr lang="ru-RU" dirty="0"/>
              <a:t>Гордеева Яна Александровна  </a:t>
            </a:r>
            <a:br>
              <a:rPr lang="ru-RU" dirty="0"/>
            </a:br>
            <a:r>
              <a:rPr lang="ru-RU" dirty="0" err="1"/>
              <a:t>Музагитов</a:t>
            </a:r>
            <a:r>
              <a:rPr lang="ru-RU" dirty="0"/>
              <a:t> </a:t>
            </a:r>
            <a:r>
              <a:rPr lang="ru-RU" dirty="0" err="1"/>
              <a:t>Мухаммет</a:t>
            </a:r>
            <a:r>
              <a:rPr lang="ru-RU" dirty="0"/>
              <a:t> </a:t>
            </a:r>
            <a:r>
              <a:rPr lang="ru-RU" dirty="0" err="1"/>
              <a:t>Ильнурович</a:t>
            </a:r>
            <a:r>
              <a:rPr lang="ru-RU" dirty="0"/>
              <a:t> </a:t>
            </a:r>
          </a:p>
          <a:p>
            <a:r>
              <a:rPr lang="ru-RU" dirty="0" smtClean="0"/>
              <a:t>Итого : 25 человек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46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Отличники 5-9 классы по итогам 3 четверти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5 б:</a:t>
            </a:r>
            <a:r>
              <a:rPr lang="ru-RU" dirty="0"/>
              <a:t>Чумарова Зарина </a:t>
            </a:r>
          </a:p>
          <a:p>
            <a:r>
              <a:rPr lang="ru-RU" dirty="0" smtClean="0"/>
              <a:t>5 в: </a:t>
            </a:r>
            <a:r>
              <a:rPr lang="ru-RU" dirty="0" err="1" smtClean="0"/>
              <a:t>Шагивалеева</a:t>
            </a:r>
            <a:r>
              <a:rPr lang="ru-RU" dirty="0" smtClean="0"/>
              <a:t> Диана</a:t>
            </a:r>
          </a:p>
          <a:p>
            <a:r>
              <a:rPr lang="ru-RU" dirty="0" smtClean="0"/>
              <a:t>6 а: </a:t>
            </a:r>
            <a:r>
              <a:rPr lang="ru-RU" dirty="0"/>
              <a:t>Петрунина Эвелина </a:t>
            </a:r>
            <a:br>
              <a:rPr lang="ru-RU" dirty="0"/>
            </a:br>
            <a:r>
              <a:rPr lang="ru-RU" dirty="0"/>
              <a:t>Садыкова Алиса </a:t>
            </a:r>
            <a:br>
              <a:rPr lang="ru-RU" dirty="0"/>
            </a:br>
            <a:r>
              <a:rPr lang="ru-RU" dirty="0"/>
              <a:t>Садыкова </a:t>
            </a:r>
            <a:r>
              <a:rPr lang="ru-RU" dirty="0" smtClean="0"/>
              <a:t>Аниса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Шарафеева</a:t>
            </a:r>
            <a:r>
              <a:rPr lang="ru-RU" dirty="0"/>
              <a:t> Зарина </a:t>
            </a:r>
            <a:br>
              <a:rPr lang="ru-RU" dirty="0"/>
            </a:br>
            <a:r>
              <a:rPr lang="ru-RU" dirty="0"/>
              <a:t>Колесова </a:t>
            </a:r>
            <a:r>
              <a:rPr lang="ru-RU" dirty="0" smtClean="0"/>
              <a:t>Валерия</a:t>
            </a:r>
          </a:p>
          <a:p>
            <a:r>
              <a:rPr lang="ru-RU" smtClean="0"/>
              <a:t>7 б: </a:t>
            </a:r>
            <a:r>
              <a:rPr lang="ru-RU"/>
              <a:t>Габдуллина Алина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7 в: </a:t>
            </a:r>
            <a:r>
              <a:rPr lang="ru-RU" dirty="0" err="1" smtClean="0"/>
              <a:t>Сабиров</a:t>
            </a:r>
            <a:r>
              <a:rPr lang="ru-RU" dirty="0" smtClean="0"/>
              <a:t> Тимур</a:t>
            </a:r>
          </a:p>
          <a:p>
            <a:r>
              <a:rPr lang="ru-RU" dirty="0" smtClean="0"/>
              <a:t>8 а: </a:t>
            </a:r>
            <a:r>
              <a:rPr lang="ru-RU" dirty="0" err="1"/>
              <a:t>Зарипова</a:t>
            </a:r>
            <a:r>
              <a:rPr lang="ru-RU" dirty="0"/>
              <a:t> </a:t>
            </a:r>
            <a:r>
              <a:rPr lang="ru-RU" dirty="0" err="1"/>
              <a:t>Аделя</a:t>
            </a:r>
            <a:r>
              <a:rPr lang="ru-RU" dirty="0"/>
              <a:t>  </a:t>
            </a:r>
            <a:br>
              <a:rPr lang="ru-RU" dirty="0"/>
            </a:br>
            <a:r>
              <a:rPr lang="ru-RU" dirty="0" err="1"/>
              <a:t>Салимова</a:t>
            </a:r>
            <a:r>
              <a:rPr lang="ru-RU" dirty="0"/>
              <a:t> Зарина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Итого : 11 человек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8866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015" y="150125"/>
            <a:ext cx="10758985" cy="1228299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Неуспевающие по итогам 3 четверти</a:t>
            </a:r>
            <a:r>
              <a:rPr lang="ru-RU" sz="2800" b="1" dirty="0" smtClean="0">
                <a:solidFill>
                  <a:schemeClr val="tx1"/>
                </a:solidFill>
              </a:rPr>
              <a:t>(не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аттестованы)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9433" y="1282890"/>
            <a:ext cx="6493643" cy="5227092"/>
          </a:xfrm>
        </p:spPr>
        <p:txBody>
          <a:bodyPr>
            <a:normAutofit fontScale="85000" lnSpcReduction="1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г:Инатулаев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Дауд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Рус.яз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б: Хадеева Альбина – не аттестована по болезни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в: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Агапчева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Ангелина- История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Марков Евгений-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англ.яз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рус.яз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лит-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математика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а: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Корнилов Никита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Рус.яз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Абдулов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Раиф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Рус.яз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а: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Ахметова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Камилла-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Биол.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б: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Гиниатуллин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Ильяс-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ИКТ  - не аттестован по прогулам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Милешин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Кирилл -Физика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в: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Якупов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-Биол. Физика 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Сабиров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Марат – Физика</a:t>
            </a:r>
          </a:p>
          <a:p>
            <a:pPr lvl="0">
              <a:buClr>
                <a:srgbClr val="353535"/>
              </a:buClr>
            </a:pP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а: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Шайхиев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Ислам - Химия  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Файзуллин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Адель- география, обществознание, физика, химия </a:t>
            </a:r>
          </a:p>
          <a:p>
            <a:endParaRPr lang="ru-RU" dirty="0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60107" y="873457"/>
            <a:ext cx="4844504" cy="5636525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б: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Сербент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Андрей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ИЗО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аттестован по прогулам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Шишкин Даниэль Андреевич </a:t>
            </a:r>
            <a:r>
              <a:rPr lang="ru-RU" sz="1400" dirty="0">
                <a:solidFill>
                  <a:srgbClr val="006AC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в: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Шапошников Илья -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Абдулов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Теймур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Рус.яз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Мартынова Анастасия -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аттестован по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прогулам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а: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Архипов Кирилл -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Биол.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Поляков Павел -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ИКТ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б: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Шайдуллина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Диана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аттестован по прогулам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Шихалеев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Олег  - не аттестован по прогулам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Нигматуллин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Азат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аттестован по прогулам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Ботова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Ксения -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Муз. и ИЗО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аттестован по прогулам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Данельянц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Диана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Абдуллина Анастасия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аттестован по прогулам 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история, «2» физика, биология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Рябова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Агата-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Салков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Ролан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информатика, история, физика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Итого: 28 человек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825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Выводы: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87104" y="2133600"/>
            <a:ext cx="6015972" cy="3777622"/>
          </a:xfrm>
        </p:spPr>
        <p:txBody>
          <a:bodyPr>
            <a:normAutofit/>
          </a:bodyPr>
          <a:lstStyle/>
          <a:p>
            <a:pPr marL="0" lvl="0" indent="0" algn="just" defTabSz="914400">
              <a:spcBef>
                <a:spcPts val="0"/>
              </a:spcBef>
              <a:buClrTx/>
              <a:buNone/>
            </a:pPr>
            <a:r>
              <a:rPr lang="ru-RU" dirty="0" smtClean="0">
                <a:solidFill>
                  <a:srgbClr val="000000"/>
                </a:solidFill>
                <a:latin typeface="yandex-sans"/>
              </a:rPr>
              <a:t>- Наблюдается 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положительная динамика</a:t>
            </a: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r>
              <a:rPr lang="ru-RU" dirty="0">
                <a:solidFill>
                  <a:srgbClr val="000000"/>
                </a:solidFill>
                <a:latin typeface="yandex-sans"/>
              </a:rPr>
              <a:t>роста </a:t>
            </a:r>
            <a:r>
              <a:rPr lang="ru-RU" b="1" dirty="0">
                <a:solidFill>
                  <a:srgbClr val="000000"/>
                </a:solidFill>
                <a:latin typeface="yandex-sans"/>
              </a:rPr>
              <a:t>успеваемости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 (</a:t>
            </a:r>
            <a:r>
              <a:rPr lang="ru-RU" u="sng" dirty="0">
                <a:solidFill>
                  <a:srgbClr val="000000"/>
                </a:solidFill>
                <a:latin typeface="yandex-sans"/>
              </a:rPr>
              <a:t>в </a:t>
            </a:r>
            <a:r>
              <a:rPr lang="ru-RU" u="sng" dirty="0" smtClean="0">
                <a:solidFill>
                  <a:srgbClr val="000000"/>
                </a:solidFill>
                <a:latin typeface="yandex-sans"/>
              </a:rPr>
              <a:t> 2, 3, 8 классах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) и</a:t>
            </a: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r>
              <a:rPr lang="ru-RU" b="1" dirty="0">
                <a:solidFill>
                  <a:srgbClr val="000000"/>
                </a:solidFill>
                <a:latin typeface="yandex-sans"/>
              </a:rPr>
              <a:t>качества знаний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 (</a:t>
            </a:r>
            <a:r>
              <a:rPr lang="ru-RU" u="sng" dirty="0">
                <a:solidFill>
                  <a:srgbClr val="000000"/>
                </a:solidFill>
                <a:latin typeface="yandex-sans"/>
              </a:rPr>
              <a:t>в </a:t>
            </a:r>
            <a:r>
              <a:rPr lang="ru-RU" u="sng" dirty="0" smtClean="0">
                <a:solidFill>
                  <a:srgbClr val="000000"/>
                </a:solidFill>
                <a:latin typeface="yandex-sans"/>
              </a:rPr>
              <a:t>3,4, 8,9классах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)</a:t>
            </a: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r>
              <a:rPr lang="ru-RU" dirty="0">
                <a:solidFill>
                  <a:srgbClr val="000000"/>
                </a:solidFill>
                <a:latin typeface="yandex-sans"/>
              </a:rPr>
              <a:t>учащихся.</a:t>
            </a: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264322" y="2126222"/>
            <a:ext cx="5390866" cy="3777622"/>
          </a:xfrm>
        </p:spPr>
        <p:txBody>
          <a:bodyPr>
            <a:normAutofit/>
          </a:bodyPr>
          <a:lstStyle/>
          <a:p>
            <a:pPr marL="0" lvl="0" indent="0" algn="just" defTabSz="914400">
              <a:spcBef>
                <a:spcPts val="0"/>
              </a:spcBef>
              <a:buClrTx/>
              <a:buNone/>
            </a:pPr>
            <a:r>
              <a:rPr lang="ru-RU" dirty="0" smtClean="0">
                <a:solidFill>
                  <a:srgbClr val="000000"/>
                </a:solidFill>
                <a:latin typeface="yandex-sans"/>
              </a:rPr>
              <a:t>- Наблюдается 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отрицательная динамика</a:t>
            </a: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r>
              <a:rPr lang="ru-RU" dirty="0">
                <a:solidFill>
                  <a:srgbClr val="000000"/>
                </a:solidFill>
                <a:latin typeface="yandex-sans"/>
              </a:rPr>
              <a:t>снижения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успеваемости (5,6,7,9)</a:t>
            </a:r>
            <a:endParaRPr lang="ru-RU" dirty="0">
              <a:solidFill>
                <a:srgbClr val="000000"/>
              </a:solidFill>
              <a:latin typeface="yandex-sans"/>
            </a:endParaRP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r>
              <a:rPr lang="ru-RU" dirty="0">
                <a:solidFill>
                  <a:srgbClr val="000000"/>
                </a:solidFill>
                <a:latin typeface="yandex-sans"/>
              </a:rPr>
              <a:t>классах) и качества знаний (во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2,5,6,7</a:t>
            </a:r>
            <a:endParaRPr lang="ru-RU" dirty="0">
              <a:solidFill>
                <a:srgbClr val="000000"/>
              </a:solidFill>
              <a:latin typeface="yandex-sans"/>
            </a:endParaRP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r>
              <a:rPr lang="ru-RU" dirty="0">
                <a:solidFill>
                  <a:srgbClr val="000000"/>
                </a:solidFill>
                <a:latin typeface="yandex-sans"/>
              </a:rPr>
              <a:t>классах), что говорит о недостаточной работе</a:t>
            </a: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r>
              <a:rPr lang="ru-RU" dirty="0">
                <a:solidFill>
                  <a:srgbClr val="000000"/>
                </a:solidFill>
                <a:latin typeface="yandex-sans"/>
              </a:rPr>
              <a:t>по профилактике неуспеваемости у учащихся и</a:t>
            </a:r>
          </a:p>
          <a:p>
            <a:pPr marL="0" lvl="0" indent="0" algn="just" defTabSz="914400">
              <a:spcBef>
                <a:spcPts val="0"/>
              </a:spcBef>
              <a:buClrTx/>
              <a:buNone/>
            </a:pPr>
            <a:r>
              <a:rPr lang="ru-RU" dirty="0">
                <a:solidFill>
                  <a:srgbClr val="000000"/>
                </a:solidFill>
                <a:latin typeface="yandex-sans"/>
              </a:rPr>
              <a:t>отсутствии системы занятий с такими детьми.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4444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113</TotalTime>
  <Words>358</Words>
  <Application>Microsoft Office PowerPoint</Application>
  <PresentationFormat>Произвольный</PresentationFormat>
  <Paragraphs>143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Легкий дым</vt:lpstr>
      <vt:lpstr>ИТОГИ 3 ЧЕТВЕРТИ 2017-2018 УЧЕБНОГО ГОДА </vt:lpstr>
      <vt:lpstr>Слайд 2</vt:lpstr>
      <vt:lpstr>Результативность работы 2-4 классы по итогам 3 четверти  </vt:lpstr>
      <vt:lpstr>Слайд 4</vt:lpstr>
      <vt:lpstr>Результативность работы 5-9 классы по итогам 3 четверти</vt:lpstr>
      <vt:lpstr>Отличники 2-4 классов по итогам 3 четверти</vt:lpstr>
      <vt:lpstr>Отличники 5-9 классы по итогам 3 четверти</vt:lpstr>
      <vt:lpstr>Неуспевающие по итогам 3 четверти(не аттестованы)</vt:lpstr>
      <vt:lpstr>Выводы: </vt:lpstr>
      <vt:lpstr>Решение по итогам успеваемости за 3 четверть: </vt:lpstr>
      <vt:lpstr>Личные дела учащихся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Figylin</dc:creator>
  <cp:lastModifiedBy>олеся</cp:lastModifiedBy>
  <cp:revision>14</cp:revision>
  <cp:lastPrinted>2018-04-03T14:39:23Z</cp:lastPrinted>
  <dcterms:created xsi:type="dcterms:W3CDTF">2018-04-03T07:41:09Z</dcterms:created>
  <dcterms:modified xsi:type="dcterms:W3CDTF">2018-04-04T09:46:00Z</dcterms:modified>
</cp:coreProperties>
</file>